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http://customooxmlschemas.google.com/">
      <go:slidesCustomData xmlns:go="http://customooxmlschemas.google.com/" r:id="rId12" roundtripDataSignature="AMtx7mjb3WaF+Ihm9wcnpAirq4WFZSk9F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1" Type="http://schemas.openxmlformats.org/officeDocument/2006/relationships/slide" Target="slides/slide6.xml"/><Relationship Id="rId10" Type="http://schemas.openxmlformats.org/officeDocument/2006/relationships/slide" Target="slides/slide5.xml"/><Relationship Id="rId12" Type="http://customschemas.google.com/relationships/presentationmetadata" Target="metadata"/><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11" name="Shape 11"/>
        <p:cNvGrpSpPr/>
        <p:nvPr/>
      </p:nvGrpSpPr>
      <p:grpSpPr>
        <a:xfrm>
          <a:off x="0" y="0"/>
          <a:ext cx="0" cy="0"/>
          <a:chOff x="0" y="0"/>
          <a:chExt cx="0" cy="0"/>
        </a:xfrm>
      </p:grpSpPr>
      <p:sp>
        <p:nvSpPr>
          <p:cNvPr id="12" name="Google Shape;12;p8"/>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8"/>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4" name="Google Shape;14;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68" name="Shape 68"/>
        <p:cNvGrpSpPr/>
        <p:nvPr/>
      </p:nvGrpSpPr>
      <p:grpSpPr>
        <a:xfrm>
          <a:off x="0" y="0"/>
          <a:ext cx="0" cy="0"/>
          <a:chOff x="0" y="0"/>
          <a:chExt cx="0" cy="0"/>
        </a:xfrm>
      </p:grpSpPr>
      <p:sp>
        <p:nvSpPr>
          <p:cNvPr id="69" name="Google Shape;69;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7"/>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74" name="Shape 74"/>
        <p:cNvGrpSpPr/>
        <p:nvPr/>
      </p:nvGrpSpPr>
      <p:grpSpPr>
        <a:xfrm>
          <a:off x="0" y="0"/>
          <a:ext cx="0" cy="0"/>
          <a:chOff x="0" y="0"/>
          <a:chExt cx="0" cy="0"/>
        </a:xfrm>
      </p:grpSpPr>
      <p:sp>
        <p:nvSpPr>
          <p:cNvPr id="75" name="Google Shape;75;p18"/>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8"/>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7" name="Shape 17"/>
        <p:cNvGrpSpPr/>
        <p:nvPr/>
      </p:nvGrpSpPr>
      <p:grpSpPr>
        <a:xfrm>
          <a:off x="0" y="0"/>
          <a:ext cx="0" cy="0"/>
          <a:chOff x="0" y="0"/>
          <a:chExt cx="0" cy="0"/>
        </a:xfrm>
      </p:grpSpPr>
      <p:sp>
        <p:nvSpPr>
          <p:cNvPr id="18" name="Google Shape;18;p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9"/>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0" name="Google Shape;20;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23" name="Shape 23"/>
        <p:cNvGrpSpPr/>
        <p:nvPr/>
      </p:nvGrpSpPr>
      <p:grpSpPr>
        <a:xfrm>
          <a:off x="0" y="0"/>
          <a:ext cx="0" cy="0"/>
          <a:chOff x="0" y="0"/>
          <a:chExt cx="0" cy="0"/>
        </a:xfrm>
      </p:grpSpPr>
      <p:sp>
        <p:nvSpPr>
          <p:cNvPr id="24" name="Google Shape;24;p10"/>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0"/>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26" name="Google Shape;26;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29" name="Shape 29"/>
        <p:cNvGrpSpPr/>
        <p:nvPr/>
      </p:nvGrpSpPr>
      <p:grpSpPr>
        <a:xfrm>
          <a:off x="0" y="0"/>
          <a:ext cx="0" cy="0"/>
          <a:chOff x="0" y="0"/>
          <a:chExt cx="0" cy="0"/>
        </a:xfrm>
      </p:grpSpPr>
      <p:sp>
        <p:nvSpPr>
          <p:cNvPr id="30" name="Google Shape;30;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1"/>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2" name="Google Shape;32;p11"/>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3" name="Google Shape;33;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36" name="Shape 36"/>
        <p:cNvGrpSpPr/>
        <p:nvPr/>
      </p:nvGrpSpPr>
      <p:grpSpPr>
        <a:xfrm>
          <a:off x="0" y="0"/>
          <a:ext cx="0" cy="0"/>
          <a:chOff x="0" y="0"/>
          <a:chExt cx="0" cy="0"/>
        </a:xfrm>
      </p:grpSpPr>
      <p:sp>
        <p:nvSpPr>
          <p:cNvPr id="37" name="Google Shape;37;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2"/>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39" name="Google Shape;39;p12"/>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0" name="Google Shape;40;p12"/>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1" name="Google Shape;41;p12"/>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2" name="Google Shape;42;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45" name="Shape 45"/>
        <p:cNvGrpSpPr/>
        <p:nvPr/>
      </p:nvGrpSpPr>
      <p:grpSpPr>
        <a:xfrm>
          <a:off x="0" y="0"/>
          <a:ext cx="0" cy="0"/>
          <a:chOff x="0" y="0"/>
          <a:chExt cx="0" cy="0"/>
        </a:xfrm>
      </p:grpSpPr>
      <p:sp>
        <p:nvSpPr>
          <p:cNvPr id="46" name="Google Shape;46;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50" name="Shape 50"/>
        <p:cNvGrpSpPr/>
        <p:nvPr/>
      </p:nvGrpSpPr>
      <p:grpSpPr>
        <a:xfrm>
          <a:off x="0" y="0"/>
          <a:ext cx="0" cy="0"/>
          <a:chOff x="0" y="0"/>
          <a:chExt cx="0" cy="0"/>
        </a:xfrm>
      </p:grpSpPr>
      <p:sp>
        <p:nvSpPr>
          <p:cNvPr id="51" name="Google Shape;51;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54" name="Shape 54"/>
        <p:cNvGrpSpPr/>
        <p:nvPr/>
      </p:nvGrpSpPr>
      <p:grpSpPr>
        <a:xfrm>
          <a:off x="0" y="0"/>
          <a:ext cx="0" cy="0"/>
          <a:chOff x="0" y="0"/>
          <a:chExt cx="0" cy="0"/>
        </a:xfrm>
      </p:grpSpPr>
      <p:sp>
        <p:nvSpPr>
          <p:cNvPr id="55" name="Google Shape;55;p15"/>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5"/>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15"/>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61" name="Shape 61"/>
        <p:cNvGrpSpPr/>
        <p:nvPr/>
      </p:nvGrpSpPr>
      <p:grpSpPr>
        <a:xfrm>
          <a:off x="0" y="0"/>
          <a:ext cx="0" cy="0"/>
          <a:chOff x="0" y="0"/>
          <a:chExt cx="0" cy="0"/>
        </a:xfrm>
      </p:grpSpPr>
      <p:sp>
        <p:nvSpPr>
          <p:cNvPr id="62" name="Google Shape;62;p16"/>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6"/>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rm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16"/>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685800" y="2130425"/>
            <a:ext cx="7772400" cy="1470025"/>
          </a:xfrm>
          <a:prstGeom prst="rect">
            <a:avLst/>
          </a:prstGeom>
          <a:gradFill>
            <a:gsLst>
              <a:gs pos="0">
                <a:srgbClr val="FFA09D"/>
              </a:gs>
              <a:gs pos="35000">
                <a:srgbClr val="FFBCBC"/>
              </a:gs>
              <a:gs pos="100000">
                <a:srgbClr val="FFE2E2"/>
              </a:gs>
            </a:gsLst>
            <a:lin ang="16200000" scaled="0"/>
          </a:gradFill>
          <a:ln cap="flat" cmpd="sng" w="9525">
            <a:solidFill>
              <a:srgbClr val="BD4B48"/>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400"/>
              <a:buFont typeface="Times New Roman"/>
              <a:buNone/>
            </a:pPr>
            <a:r>
              <a:rPr lang="fr-FR">
                <a:solidFill>
                  <a:schemeClr val="dk1"/>
                </a:solidFill>
                <a:latin typeface="Times New Roman"/>
                <a:ea typeface="Times New Roman"/>
                <a:cs typeface="Times New Roman"/>
                <a:sym typeface="Times New Roman"/>
              </a:rPr>
              <a:t>Sémiologie ophtalmologique</a:t>
            </a:r>
            <a:endParaRPr>
              <a:latin typeface="Times New Roman"/>
              <a:ea typeface="Times New Roman"/>
              <a:cs typeface="Times New Roman"/>
              <a:sym typeface="Times New Roman"/>
            </a:endParaRPr>
          </a:p>
        </p:txBody>
      </p:sp>
      <p:sp>
        <p:nvSpPr>
          <p:cNvPr id="85" name="Google Shape;85;p1"/>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rgbClr val="888888"/>
              </a:buClr>
              <a:buSzPts val="3200"/>
              <a:buNone/>
            </a:pPr>
            <a:r>
              <a:t/>
            </a:r>
            <a:endParaRPr>
              <a:solidFill>
                <a:schemeClr val="dk1"/>
              </a:solidFill>
            </a:endParaRPr>
          </a:p>
          <a:p>
            <a:pPr indent="0" lvl="0" marL="0" rtl="0" algn="ctr">
              <a:spcBef>
                <a:spcPts val="640"/>
              </a:spcBef>
              <a:spcAft>
                <a:spcPts val="0"/>
              </a:spcAft>
              <a:buClr>
                <a:srgbClr val="888888"/>
              </a:buClr>
              <a:buSzPts val="3200"/>
              <a:buFont typeface="Calibri"/>
              <a:buNone/>
            </a:pPr>
            <a:r>
              <a:t/>
            </a:r>
            <a:endParaRPr>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400"/>
              <a:buFont typeface="Times New Roman"/>
              <a:buNone/>
            </a:pPr>
            <a:r>
              <a:rPr lang="fr-FR">
                <a:latin typeface="Times New Roman"/>
                <a:ea typeface="Times New Roman"/>
                <a:cs typeface="Times New Roman"/>
                <a:sym typeface="Times New Roman"/>
              </a:rPr>
              <a:t>Sémiologie ophtalmologique</a:t>
            </a:r>
            <a:endParaRPr>
              <a:latin typeface="Times New Roman"/>
              <a:ea typeface="Times New Roman"/>
              <a:cs typeface="Times New Roman"/>
              <a:sym typeface="Times New Roman"/>
            </a:endParaRPr>
          </a:p>
        </p:txBody>
      </p:sp>
      <p:sp>
        <p:nvSpPr>
          <p:cNvPr id="91" name="Google Shape;91;p2"/>
          <p:cNvSpPr txBox="1"/>
          <p:nvPr>
            <p:ph idx="1" type="body"/>
          </p:nvPr>
        </p:nvSpPr>
        <p:spPr>
          <a:xfrm>
            <a:off x="457200" y="1600200"/>
            <a:ext cx="8229600" cy="4525963"/>
          </a:xfrm>
          <a:prstGeom prst="rect">
            <a:avLst/>
          </a:prstGeom>
          <a:gradFill>
            <a:gsLst>
              <a:gs pos="0">
                <a:srgbClr val="FFA09D"/>
              </a:gs>
              <a:gs pos="35000">
                <a:srgbClr val="FFBCBC"/>
              </a:gs>
              <a:gs pos="100000">
                <a:srgbClr val="FFE2E2"/>
              </a:gs>
            </a:gsLst>
            <a:lin ang="16200000" scaled="0"/>
          </a:gradFill>
          <a:ln cap="flat" cmpd="sng" w="9525">
            <a:solidFill>
              <a:srgbClr val="BD4B48"/>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rmAutofit fontScale="92500" lnSpcReduction="20000"/>
          </a:bodyPr>
          <a:lstStyle/>
          <a:p>
            <a:pPr indent="-342900" lvl="0" marL="342900" rtl="0" algn="l">
              <a:spcBef>
                <a:spcPts val="0"/>
              </a:spcBef>
              <a:spcAft>
                <a:spcPts val="0"/>
              </a:spcAft>
              <a:buClr>
                <a:schemeClr val="dk1"/>
              </a:buClr>
              <a:buSzPct val="100000"/>
              <a:buChar char="•"/>
            </a:pPr>
            <a:r>
              <a:rPr lang="fr-FR">
                <a:solidFill>
                  <a:schemeClr val="dk1"/>
                </a:solidFill>
                <a:latin typeface="Calibri"/>
                <a:ea typeface="Calibri"/>
                <a:cs typeface="Calibri"/>
                <a:sym typeface="Calibri"/>
              </a:rPr>
              <a:t>Il est tout d’abord basé sur l’interrogatoire ensuite sur l’examen:</a:t>
            </a:r>
            <a:endParaRPr/>
          </a:p>
          <a:p>
            <a:pPr indent="-342900" lvl="0" marL="342900" rtl="0" algn="l">
              <a:spcBef>
                <a:spcPts val="592"/>
              </a:spcBef>
              <a:spcAft>
                <a:spcPts val="0"/>
              </a:spcAft>
              <a:buClr>
                <a:schemeClr val="dk1"/>
              </a:buClr>
              <a:buSzPct val="100000"/>
              <a:buChar char="•"/>
            </a:pPr>
            <a:r>
              <a:rPr lang="fr-FR">
                <a:solidFill>
                  <a:schemeClr val="dk1"/>
                </a:solidFill>
                <a:latin typeface="Calibri"/>
                <a:ea typeface="Calibri"/>
                <a:cs typeface="Calibri"/>
                <a:sym typeface="Calibri"/>
              </a:rPr>
              <a:t>- des paupières</a:t>
            </a:r>
            <a:endParaRPr/>
          </a:p>
          <a:p>
            <a:pPr indent="-342900" lvl="0" marL="342900" rtl="0" algn="l">
              <a:spcBef>
                <a:spcPts val="592"/>
              </a:spcBef>
              <a:spcAft>
                <a:spcPts val="0"/>
              </a:spcAft>
              <a:buClr>
                <a:schemeClr val="dk1"/>
              </a:buClr>
              <a:buSzPct val="100000"/>
              <a:buChar char="•"/>
            </a:pPr>
            <a:r>
              <a:rPr lang="fr-FR">
                <a:solidFill>
                  <a:schemeClr val="dk1"/>
                </a:solidFill>
                <a:latin typeface="Calibri"/>
                <a:ea typeface="Calibri"/>
                <a:cs typeface="Calibri"/>
                <a:sym typeface="Calibri"/>
              </a:rPr>
              <a:t>-la mesure de l’acuité visuelle</a:t>
            </a:r>
            <a:endParaRPr/>
          </a:p>
          <a:p>
            <a:pPr indent="-342900" lvl="0" marL="342900" rtl="0" algn="l">
              <a:spcBef>
                <a:spcPts val="592"/>
              </a:spcBef>
              <a:spcAft>
                <a:spcPts val="0"/>
              </a:spcAft>
              <a:buClr>
                <a:schemeClr val="dk1"/>
              </a:buClr>
              <a:buSzPct val="100000"/>
              <a:buChar char="•"/>
            </a:pPr>
            <a:r>
              <a:rPr lang="fr-FR">
                <a:solidFill>
                  <a:schemeClr val="dk1"/>
                </a:solidFill>
                <a:latin typeface="Calibri"/>
                <a:ea typeface="Calibri"/>
                <a:cs typeface="Calibri"/>
                <a:sym typeface="Calibri"/>
              </a:rPr>
              <a:t>- la recherche d’un trouble de réfraction</a:t>
            </a:r>
            <a:endParaRPr/>
          </a:p>
          <a:p>
            <a:pPr indent="-342900" lvl="0" marL="342900" rtl="0" algn="l">
              <a:spcBef>
                <a:spcPts val="592"/>
              </a:spcBef>
              <a:spcAft>
                <a:spcPts val="0"/>
              </a:spcAft>
              <a:buClr>
                <a:schemeClr val="dk1"/>
              </a:buClr>
              <a:buSzPct val="100000"/>
              <a:buChar char="•"/>
            </a:pPr>
            <a:r>
              <a:rPr lang="fr-FR">
                <a:solidFill>
                  <a:schemeClr val="dk1"/>
                </a:solidFill>
                <a:latin typeface="Calibri"/>
                <a:ea typeface="Calibri"/>
                <a:cs typeface="Calibri"/>
                <a:sym typeface="Calibri"/>
              </a:rPr>
              <a:t>- l’étude du reflexe photo moteur</a:t>
            </a:r>
            <a:endParaRPr/>
          </a:p>
          <a:p>
            <a:pPr indent="-342900" lvl="0" marL="342900" rtl="0" algn="l">
              <a:spcBef>
                <a:spcPts val="592"/>
              </a:spcBef>
              <a:spcAft>
                <a:spcPts val="0"/>
              </a:spcAft>
              <a:buClr>
                <a:schemeClr val="dk1"/>
              </a:buClr>
              <a:buSzPct val="100000"/>
              <a:buChar char="•"/>
            </a:pPr>
            <a:r>
              <a:rPr lang="fr-FR">
                <a:solidFill>
                  <a:schemeClr val="dk1"/>
                </a:solidFill>
                <a:latin typeface="Calibri"/>
                <a:ea typeface="Calibri"/>
                <a:cs typeface="Calibri"/>
                <a:sym typeface="Calibri"/>
              </a:rPr>
              <a:t>- l’examen du segment antérieur</a:t>
            </a:r>
            <a:endParaRPr/>
          </a:p>
          <a:p>
            <a:pPr indent="-342900" lvl="0" marL="342900" rtl="0" algn="l">
              <a:spcBef>
                <a:spcPts val="592"/>
              </a:spcBef>
              <a:spcAft>
                <a:spcPts val="0"/>
              </a:spcAft>
              <a:buClr>
                <a:schemeClr val="dk1"/>
              </a:buClr>
              <a:buSzPct val="100000"/>
              <a:buChar char="•"/>
            </a:pPr>
            <a:r>
              <a:rPr lang="fr-FR">
                <a:solidFill>
                  <a:schemeClr val="dk1"/>
                </a:solidFill>
                <a:latin typeface="Calibri"/>
                <a:ea typeface="Calibri"/>
                <a:cs typeface="Calibri"/>
                <a:sym typeface="Calibri"/>
              </a:rPr>
              <a:t>- la mesure de la pression intra oculaire</a:t>
            </a:r>
            <a:endParaRPr/>
          </a:p>
          <a:p>
            <a:pPr indent="-342900" lvl="0" marL="342900" rtl="0" algn="l">
              <a:spcBef>
                <a:spcPts val="592"/>
              </a:spcBef>
              <a:spcAft>
                <a:spcPts val="0"/>
              </a:spcAft>
              <a:buClr>
                <a:schemeClr val="dk1"/>
              </a:buClr>
              <a:buSzPct val="100000"/>
              <a:buChar char="•"/>
            </a:pPr>
            <a:r>
              <a:rPr lang="fr-FR">
                <a:solidFill>
                  <a:schemeClr val="dk1"/>
                </a:solidFill>
                <a:latin typeface="Calibri"/>
                <a:ea typeface="Calibri"/>
                <a:cs typeface="Calibri"/>
                <a:sym typeface="Calibri"/>
              </a:rPr>
              <a:t>- l’examen de l’occulo motricité</a:t>
            </a:r>
            <a:endParaRPr/>
          </a:p>
          <a:p>
            <a:pPr indent="-342900" lvl="0" marL="342900" rtl="0" algn="l">
              <a:spcBef>
                <a:spcPts val="592"/>
              </a:spcBef>
              <a:spcAft>
                <a:spcPts val="0"/>
              </a:spcAft>
              <a:buClr>
                <a:schemeClr val="dk1"/>
              </a:buClr>
              <a:buSzPct val="100000"/>
              <a:buChar char="•"/>
            </a:pPr>
            <a:r>
              <a:rPr lang="fr-FR">
                <a:solidFill>
                  <a:schemeClr val="dk1"/>
                </a:solidFill>
                <a:latin typeface="Calibri"/>
                <a:ea typeface="Calibri"/>
                <a:cs typeface="Calibri"/>
                <a:sym typeface="Calibri"/>
              </a:rPr>
              <a:t>- l’examen du fond d’oeil</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400"/>
              <a:buFont typeface="Times New Roman"/>
              <a:buNone/>
            </a:pPr>
            <a:r>
              <a:rPr lang="fr-FR">
                <a:latin typeface="Times New Roman"/>
                <a:ea typeface="Times New Roman"/>
                <a:cs typeface="Times New Roman"/>
                <a:sym typeface="Times New Roman"/>
              </a:rPr>
              <a:t>Sémiologie ophtalmologique</a:t>
            </a:r>
            <a:endParaRPr>
              <a:latin typeface="Times New Roman"/>
              <a:ea typeface="Times New Roman"/>
              <a:cs typeface="Times New Roman"/>
              <a:sym typeface="Times New Roman"/>
            </a:endParaRPr>
          </a:p>
        </p:txBody>
      </p:sp>
      <p:sp>
        <p:nvSpPr>
          <p:cNvPr id="97" name="Google Shape;97;p3"/>
          <p:cNvSpPr txBox="1"/>
          <p:nvPr>
            <p:ph idx="1" type="body"/>
          </p:nvPr>
        </p:nvSpPr>
        <p:spPr>
          <a:xfrm>
            <a:off x="457200" y="1600200"/>
            <a:ext cx="8229600" cy="4525963"/>
          </a:xfrm>
          <a:prstGeom prst="rect">
            <a:avLst/>
          </a:prstGeom>
          <a:gradFill>
            <a:gsLst>
              <a:gs pos="0">
                <a:srgbClr val="FFA09D"/>
              </a:gs>
              <a:gs pos="35000">
                <a:srgbClr val="FFBCBC"/>
              </a:gs>
              <a:gs pos="100000">
                <a:srgbClr val="FFE2E2"/>
              </a:gs>
            </a:gsLst>
            <a:lin ang="16200000" scaled="0"/>
          </a:gradFill>
          <a:ln cap="flat" cmpd="sng" w="9525">
            <a:solidFill>
              <a:srgbClr val="BD4B48"/>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rmAutofit fontScale="77500" lnSpcReduction="20000"/>
          </a:bodyPr>
          <a:lstStyle/>
          <a:p>
            <a:pPr indent="-342900" lvl="0" marL="342900" rtl="0" algn="l">
              <a:spcBef>
                <a:spcPts val="0"/>
              </a:spcBef>
              <a:spcAft>
                <a:spcPts val="0"/>
              </a:spcAft>
              <a:buClr>
                <a:schemeClr val="dk1"/>
              </a:buClr>
              <a:buSzPct val="100000"/>
              <a:buChar char="•"/>
            </a:pPr>
            <a:r>
              <a:rPr lang="fr-FR">
                <a:solidFill>
                  <a:schemeClr val="dk1"/>
                </a:solidFill>
                <a:latin typeface="Calibri"/>
                <a:ea typeface="Calibri"/>
                <a:cs typeface="Calibri"/>
                <a:sym typeface="Calibri"/>
              </a:rPr>
              <a:t>Interrogatoire: il a pour but de faire préciser par le patient du trouble visuel dont il se plaint</a:t>
            </a:r>
            <a:endParaRPr/>
          </a:p>
          <a:p>
            <a:pPr indent="-342900" lvl="0" marL="342900" rtl="0" algn="l">
              <a:spcBef>
                <a:spcPts val="496"/>
              </a:spcBef>
              <a:spcAft>
                <a:spcPts val="0"/>
              </a:spcAft>
              <a:buClr>
                <a:schemeClr val="dk1"/>
              </a:buClr>
              <a:buSzPct val="100000"/>
              <a:buChar char="•"/>
            </a:pPr>
            <a:r>
              <a:rPr lang="fr-FR">
                <a:solidFill>
                  <a:schemeClr val="dk1"/>
                </a:solidFill>
                <a:latin typeface="Calibri"/>
                <a:ea typeface="Calibri"/>
                <a:cs typeface="Calibri"/>
                <a:sym typeface="Calibri"/>
              </a:rPr>
              <a:t>- baisse de l’acuité visuelle de près ou de loin</a:t>
            </a:r>
            <a:endParaRPr/>
          </a:p>
          <a:p>
            <a:pPr indent="-342900" lvl="0" marL="342900" rtl="0" algn="l">
              <a:spcBef>
                <a:spcPts val="496"/>
              </a:spcBef>
              <a:spcAft>
                <a:spcPts val="0"/>
              </a:spcAft>
              <a:buClr>
                <a:schemeClr val="dk1"/>
              </a:buClr>
              <a:buSzPct val="100000"/>
              <a:buChar char="•"/>
            </a:pPr>
            <a:r>
              <a:rPr lang="fr-FR">
                <a:solidFill>
                  <a:schemeClr val="dk1"/>
                </a:solidFill>
                <a:latin typeface="Calibri"/>
                <a:ea typeface="Calibri"/>
                <a:cs typeface="Calibri"/>
                <a:sym typeface="Calibri"/>
              </a:rPr>
              <a:t>- fatigue visuelle en fin de journée par exemple au cours des troubles de la convergence.</a:t>
            </a:r>
            <a:endParaRPr/>
          </a:p>
          <a:p>
            <a:pPr indent="-342900" lvl="0" marL="342900" rtl="0" algn="l">
              <a:spcBef>
                <a:spcPts val="496"/>
              </a:spcBef>
              <a:spcAft>
                <a:spcPts val="0"/>
              </a:spcAft>
              <a:buClr>
                <a:schemeClr val="dk1"/>
              </a:buClr>
              <a:buSzPct val="100000"/>
              <a:buChar char="•"/>
            </a:pPr>
            <a:r>
              <a:rPr lang="fr-FR">
                <a:solidFill>
                  <a:schemeClr val="dk1"/>
                </a:solidFill>
                <a:latin typeface="Calibri"/>
                <a:ea typeface="Calibri"/>
                <a:cs typeface="Calibri"/>
                <a:sym typeface="Calibri"/>
              </a:rPr>
              <a:t>- myodésopsies: (mouches volantes)</a:t>
            </a:r>
            <a:endParaRPr/>
          </a:p>
          <a:p>
            <a:pPr indent="-342900" lvl="0" marL="342900" rtl="0" algn="l">
              <a:spcBef>
                <a:spcPts val="496"/>
              </a:spcBef>
              <a:spcAft>
                <a:spcPts val="0"/>
              </a:spcAft>
              <a:buClr>
                <a:schemeClr val="dk1"/>
              </a:buClr>
              <a:buSzPct val="100000"/>
              <a:buChar char="•"/>
            </a:pPr>
            <a:r>
              <a:rPr lang="fr-FR">
                <a:solidFill>
                  <a:schemeClr val="dk1"/>
                </a:solidFill>
                <a:latin typeface="Calibri"/>
                <a:ea typeface="Calibri"/>
                <a:cs typeface="Calibri"/>
                <a:sym typeface="Calibri"/>
              </a:rPr>
              <a:t>- phosphènes:     ( sensations d’éclair lumineux).</a:t>
            </a:r>
            <a:endParaRPr/>
          </a:p>
          <a:p>
            <a:pPr indent="-342900" lvl="0" marL="342900" rtl="0" algn="l">
              <a:spcBef>
                <a:spcPts val="496"/>
              </a:spcBef>
              <a:spcAft>
                <a:spcPts val="0"/>
              </a:spcAft>
              <a:buClr>
                <a:schemeClr val="dk1"/>
              </a:buClr>
              <a:buSzPct val="100000"/>
              <a:buChar char="•"/>
            </a:pPr>
            <a:r>
              <a:rPr lang="fr-FR">
                <a:solidFill>
                  <a:schemeClr val="dk1"/>
                </a:solidFill>
                <a:latin typeface="Calibri"/>
                <a:ea typeface="Calibri"/>
                <a:cs typeface="Calibri"/>
                <a:sym typeface="Calibri"/>
              </a:rPr>
              <a:t>- héméralopie: gêne en vision crépusculaire.</a:t>
            </a:r>
            <a:endParaRPr/>
          </a:p>
          <a:p>
            <a:pPr indent="-342900" lvl="0" marL="342900" rtl="0" algn="l">
              <a:spcBef>
                <a:spcPts val="496"/>
              </a:spcBef>
              <a:spcAft>
                <a:spcPts val="0"/>
              </a:spcAft>
              <a:buClr>
                <a:schemeClr val="dk1"/>
              </a:buClr>
              <a:buSzPct val="100000"/>
              <a:buChar char="•"/>
            </a:pPr>
            <a:r>
              <a:rPr lang="fr-FR">
                <a:solidFill>
                  <a:schemeClr val="dk1"/>
                </a:solidFill>
                <a:latin typeface="Calibri"/>
                <a:ea typeface="Calibri"/>
                <a:cs typeface="Calibri"/>
                <a:sym typeface="Calibri"/>
              </a:rPr>
              <a:t>- diplopie: mono ou bi oculaire</a:t>
            </a:r>
            <a:endParaRPr/>
          </a:p>
          <a:p>
            <a:pPr indent="-342900" lvl="0" marL="342900" rtl="0" algn="l">
              <a:spcBef>
                <a:spcPts val="496"/>
              </a:spcBef>
              <a:spcAft>
                <a:spcPts val="0"/>
              </a:spcAft>
              <a:buClr>
                <a:schemeClr val="dk1"/>
              </a:buClr>
              <a:buSzPct val="100000"/>
              <a:buNone/>
            </a:pPr>
            <a:r>
              <a:rPr lang="fr-FR">
                <a:solidFill>
                  <a:schemeClr val="dk1"/>
                </a:solidFill>
                <a:latin typeface="Calibri"/>
                <a:ea typeface="Calibri"/>
                <a:cs typeface="Calibri"/>
                <a:sym typeface="Calibri"/>
              </a:rPr>
              <a:t>Le mode d’installation de ces troubles doit être précisé, progressif ou brutal sans oublier de rechercher une douleur associée.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400"/>
              <a:buFont typeface="Times New Roman"/>
              <a:buNone/>
            </a:pPr>
            <a:r>
              <a:rPr lang="fr-FR">
                <a:latin typeface="Times New Roman"/>
                <a:ea typeface="Times New Roman"/>
                <a:cs typeface="Times New Roman"/>
                <a:sym typeface="Times New Roman"/>
              </a:rPr>
              <a:t>Sémiologie ophtalmologique</a:t>
            </a:r>
            <a:endParaRPr>
              <a:latin typeface="Times New Roman"/>
              <a:ea typeface="Times New Roman"/>
              <a:cs typeface="Times New Roman"/>
              <a:sym typeface="Times New Roman"/>
            </a:endParaRPr>
          </a:p>
        </p:txBody>
      </p:sp>
      <p:sp>
        <p:nvSpPr>
          <p:cNvPr id="103" name="Google Shape;103;p4"/>
          <p:cNvSpPr txBox="1"/>
          <p:nvPr>
            <p:ph idx="1" type="body"/>
          </p:nvPr>
        </p:nvSpPr>
        <p:spPr>
          <a:xfrm>
            <a:off x="457200" y="1600200"/>
            <a:ext cx="8229600" cy="4525963"/>
          </a:xfrm>
          <a:prstGeom prst="rect">
            <a:avLst/>
          </a:prstGeom>
          <a:gradFill>
            <a:gsLst>
              <a:gs pos="0">
                <a:srgbClr val="FFA09D"/>
              </a:gs>
              <a:gs pos="35000">
                <a:srgbClr val="FFBCBC"/>
              </a:gs>
              <a:gs pos="100000">
                <a:srgbClr val="FFE2E2"/>
              </a:gs>
            </a:gsLst>
            <a:lin ang="16200000" scaled="0"/>
          </a:gradFill>
          <a:ln cap="flat" cmpd="sng" w="9525">
            <a:solidFill>
              <a:srgbClr val="BD4B48"/>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rmAutofit fontScale="92500" lnSpcReduction="20000"/>
          </a:bodyPr>
          <a:lstStyle/>
          <a:p>
            <a:pPr indent="-342900" lvl="0" marL="342900" rtl="0" algn="l">
              <a:spcBef>
                <a:spcPts val="0"/>
              </a:spcBef>
              <a:spcAft>
                <a:spcPts val="0"/>
              </a:spcAft>
              <a:buClr>
                <a:schemeClr val="dk1"/>
              </a:buClr>
              <a:buSzPct val="100000"/>
              <a:buChar char="•"/>
            </a:pPr>
            <a:r>
              <a:rPr lang="fr-FR">
                <a:solidFill>
                  <a:schemeClr val="dk1"/>
                </a:solidFill>
                <a:latin typeface="Calibri"/>
                <a:ea typeface="Calibri"/>
                <a:cs typeface="Calibri"/>
                <a:sym typeface="Calibri"/>
              </a:rPr>
              <a:t>a/ sémiologie des paupières: inflammation et infection des paupières</a:t>
            </a:r>
            <a:endParaRPr/>
          </a:p>
          <a:p>
            <a:pPr indent="-342900" lvl="0" marL="342900" rtl="0" algn="l">
              <a:spcBef>
                <a:spcPts val="592"/>
              </a:spcBef>
              <a:spcAft>
                <a:spcPts val="0"/>
              </a:spcAft>
              <a:buClr>
                <a:schemeClr val="dk1"/>
              </a:buClr>
              <a:buSzPct val="100000"/>
              <a:buNone/>
            </a:pPr>
            <a:r>
              <a:rPr lang="fr-FR">
                <a:solidFill>
                  <a:schemeClr val="dk1"/>
                </a:solidFill>
                <a:latin typeface="Calibri"/>
                <a:ea typeface="Calibri"/>
                <a:cs typeface="Calibri"/>
                <a:sym typeface="Calibri"/>
              </a:rPr>
              <a:t>     Blépharites: localisées c’est l’orgelet ou le chalazion et les diffuses qui sont chroniques</a:t>
            </a:r>
            <a:endParaRPr/>
          </a:p>
          <a:p>
            <a:pPr indent="-342900" lvl="0" marL="342900" rtl="0" algn="l">
              <a:spcBef>
                <a:spcPts val="592"/>
              </a:spcBef>
              <a:spcAft>
                <a:spcPts val="0"/>
              </a:spcAft>
              <a:buClr>
                <a:schemeClr val="dk1"/>
              </a:buClr>
              <a:buSzPct val="100000"/>
              <a:buNone/>
            </a:pPr>
            <a:r>
              <a:rPr lang="fr-FR">
                <a:solidFill>
                  <a:schemeClr val="dk1"/>
                </a:solidFill>
                <a:latin typeface="Calibri"/>
                <a:ea typeface="Calibri"/>
                <a:cs typeface="Calibri"/>
                <a:sym typeface="Calibri"/>
              </a:rPr>
              <a:t>      Malposition des paupières: ectropion ou entropion</a:t>
            </a:r>
            <a:endParaRPr/>
          </a:p>
          <a:p>
            <a:pPr indent="-342900" lvl="0" marL="342900" rtl="0" algn="l">
              <a:spcBef>
                <a:spcPts val="592"/>
              </a:spcBef>
              <a:spcAft>
                <a:spcPts val="0"/>
              </a:spcAft>
              <a:buClr>
                <a:schemeClr val="dk1"/>
              </a:buClr>
              <a:buSzPct val="100000"/>
              <a:buNone/>
            </a:pPr>
            <a:r>
              <a:rPr lang="fr-FR">
                <a:solidFill>
                  <a:schemeClr val="dk1"/>
                </a:solidFill>
                <a:latin typeface="Calibri"/>
                <a:ea typeface="Calibri"/>
                <a:cs typeface="Calibri"/>
                <a:sym typeface="Calibri"/>
              </a:rPr>
              <a:t>      Ptosis</a:t>
            </a:r>
            <a:endParaRPr/>
          </a:p>
          <a:p>
            <a:pPr indent="-342900" lvl="0" marL="342900" rtl="0" algn="l">
              <a:spcBef>
                <a:spcPts val="592"/>
              </a:spcBef>
              <a:spcAft>
                <a:spcPts val="0"/>
              </a:spcAft>
              <a:buClr>
                <a:schemeClr val="dk1"/>
              </a:buClr>
              <a:buSzPct val="100000"/>
              <a:buNone/>
            </a:pPr>
            <a:r>
              <a:rPr lang="fr-FR">
                <a:solidFill>
                  <a:schemeClr val="dk1"/>
                </a:solidFill>
                <a:latin typeface="Calibri"/>
                <a:ea typeface="Calibri"/>
                <a:cs typeface="Calibri"/>
                <a:sym typeface="Calibri"/>
              </a:rPr>
              <a:t>      Rétraction palpébrale</a:t>
            </a:r>
            <a:endParaRPr/>
          </a:p>
          <a:p>
            <a:pPr indent="-342900" lvl="0" marL="342900" rtl="0" algn="l">
              <a:spcBef>
                <a:spcPts val="592"/>
              </a:spcBef>
              <a:spcAft>
                <a:spcPts val="0"/>
              </a:spcAft>
              <a:buClr>
                <a:schemeClr val="dk1"/>
              </a:buClr>
              <a:buSzPct val="100000"/>
              <a:buNone/>
            </a:pPr>
            <a:r>
              <a:rPr lang="fr-FR">
                <a:solidFill>
                  <a:schemeClr val="dk1"/>
                </a:solidFill>
                <a:latin typeface="Calibri"/>
                <a:ea typeface="Calibri"/>
                <a:cs typeface="Calibri"/>
                <a:sym typeface="Calibri"/>
              </a:rPr>
              <a:t>      Inoclusion palpébrale- signe de Charles Bell.</a:t>
            </a:r>
            <a:endParaRPr/>
          </a:p>
          <a:p>
            <a:pPr indent="-342900" lvl="0" marL="342900" rtl="0" algn="l">
              <a:spcBef>
                <a:spcPts val="592"/>
              </a:spcBef>
              <a:spcAft>
                <a:spcPts val="0"/>
              </a:spcAft>
              <a:buClr>
                <a:schemeClr val="dk1"/>
              </a:buClr>
              <a:buSzPct val="100000"/>
              <a:buNone/>
            </a:pPr>
            <a:r>
              <a:rPr lang="fr-FR">
                <a:solidFill>
                  <a:schemeClr val="dk1"/>
                </a:solidFill>
                <a:latin typeface="Calibri"/>
                <a:ea typeface="Calibri"/>
                <a:cs typeface="Calibri"/>
                <a:sym typeface="Calibri"/>
              </a:rPr>
              <a:t>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400"/>
              <a:buFont typeface="Times New Roman"/>
              <a:buNone/>
            </a:pPr>
            <a:r>
              <a:rPr lang="fr-FR">
                <a:latin typeface="Times New Roman"/>
                <a:ea typeface="Times New Roman"/>
                <a:cs typeface="Times New Roman"/>
                <a:sym typeface="Times New Roman"/>
              </a:rPr>
              <a:t>Sémiologie ophtalmologique</a:t>
            </a:r>
            <a:endParaRPr>
              <a:latin typeface="Times New Roman"/>
              <a:ea typeface="Times New Roman"/>
              <a:cs typeface="Times New Roman"/>
              <a:sym typeface="Times New Roman"/>
            </a:endParaRPr>
          </a:p>
        </p:txBody>
      </p:sp>
      <p:sp>
        <p:nvSpPr>
          <p:cNvPr id="109" name="Google Shape;109;p5"/>
          <p:cNvSpPr txBox="1"/>
          <p:nvPr>
            <p:ph idx="1" type="body"/>
          </p:nvPr>
        </p:nvSpPr>
        <p:spPr>
          <a:xfrm>
            <a:off x="457200" y="1285860"/>
            <a:ext cx="8229600" cy="5286412"/>
          </a:xfrm>
          <a:prstGeom prst="rect">
            <a:avLst/>
          </a:prstGeom>
          <a:gradFill>
            <a:gsLst>
              <a:gs pos="0">
                <a:srgbClr val="FFA09D"/>
              </a:gs>
              <a:gs pos="35000">
                <a:srgbClr val="FFBCBC"/>
              </a:gs>
              <a:gs pos="100000">
                <a:srgbClr val="FFE2E2"/>
              </a:gs>
            </a:gsLst>
            <a:lin ang="16200000" scaled="0"/>
          </a:gradFill>
          <a:ln cap="flat" cmpd="sng" w="9525">
            <a:solidFill>
              <a:srgbClr val="BD4B48"/>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normAutofit fontScale="77500" lnSpcReduction="20000"/>
          </a:bodyPr>
          <a:lstStyle/>
          <a:p>
            <a:pPr indent="-342900" lvl="0" marL="342900" rtl="0" algn="l">
              <a:spcBef>
                <a:spcPts val="0"/>
              </a:spcBef>
              <a:spcAft>
                <a:spcPts val="0"/>
              </a:spcAft>
              <a:buClr>
                <a:srgbClr val="FF0000"/>
              </a:buClr>
              <a:buSzPct val="100000"/>
              <a:buChar char="•"/>
            </a:pPr>
            <a:r>
              <a:rPr lang="fr-FR">
                <a:solidFill>
                  <a:srgbClr val="FF0000"/>
                </a:solidFill>
                <a:latin typeface="Calibri"/>
                <a:ea typeface="Calibri"/>
                <a:cs typeface="Calibri"/>
                <a:sym typeface="Calibri"/>
              </a:rPr>
              <a:t>b/ mesure de l’acuité visuelle</a:t>
            </a:r>
            <a:r>
              <a:rPr lang="fr-FR">
                <a:solidFill>
                  <a:schemeClr val="dk1"/>
                </a:solidFill>
                <a:latin typeface="Calibri"/>
                <a:ea typeface="Calibri"/>
                <a:cs typeface="Calibri"/>
                <a:sym typeface="Calibri"/>
              </a:rPr>
              <a:t>: elle se fera sur une échelle de lecture le patient est placé à 05 mètres, cette échelle utilise des lettres à taille décroissante permettant de chiffrer l’acuité de 1/10eme à 10/10eme.</a:t>
            </a:r>
            <a:endParaRPr/>
          </a:p>
          <a:p>
            <a:pPr indent="-342900" lvl="0" marL="342900" rtl="0" algn="l">
              <a:spcBef>
                <a:spcPts val="496"/>
              </a:spcBef>
              <a:spcAft>
                <a:spcPts val="0"/>
              </a:spcAft>
              <a:buClr>
                <a:srgbClr val="FF0000"/>
              </a:buClr>
              <a:buSzPct val="100000"/>
              <a:buChar char="•"/>
            </a:pPr>
            <a:r>
              <a:rPr lang="fr-FR">
                <a:solidFill>
                  <a:srgbClr val="FF0000"/>
                </a:solidFill>
                <a:latin typeface="Calibri"/>
                <a:ea typeface="Calibri"/>
                <a:cs typeface="Calibri"/>
                <a:sym typeface="Calibri"/>
              </a:rPr>
              <a:t>c/ recherche d’un trouble de la réfraction</a:t>
            </a:r>
            <a:r>
              <a:rPr lang="fr-FR">
                <a:solidFill>
                  <a:schemeClr val="dk1"/>
                </a:solidFill>
                <a:latin typeface="Calibri"/>
                <a:ea typeface="Calibri"/>
                <a:cs typeface="Calibri"/>
                <a:sym typeface="Calibri"/>
              </a:rPr>
              <a:t>: l’acuité visuelle doit toujours être mesurée avant et après correction</a:t>
            </a:r>
            <a:endParaRPr/>
          </a:p>
          <a:p>
            <a:pPr indent="-342900" lvl="0" marL="342900" rtl="0" algn="l">
              <a:spcBef>
                <a:spcPts val="496"/>
              </a:spcBef>
              <a:spcAft>
                <a:spcPts val="0"/>
              </a:spcAft>
              <a:buClr>
                <a:schemeClr val="dk1"/>
              </a:buClr>
              <a:buSzPct val="100000"/>
              <a:buNone/>
            </a:pPr>
            <a:r>
              <a:rPr lang="fr-FR">
                <a:solidFill>
                  <a:schemeClr val="dk1"/>
                </a:solidFill>
                <a:latin typeface="Calibri"/>
                <a:ea typeface="Calibri"/>
                <a:cs typeface="Calibri"/>
                <a:sym typeface="Calibri"/>
              </a:rPr>
              <a:t>     Meilleure acuité visuelle sans correction: sujet emmétrope</a:t>
            </a:r>
            <a:endParaRPr/>
          </a:p>
          <a:p>
            <a:pPr indent="-342900" lvl="0" marL="342900" rtl="0" algn="l">
              <a:spcBef>
                <a:spcPts val="496"/>
              </a:spcBef>
              <a:spcAft>
                <a:spcPts val="0"/>
              </a:spcAft>
              <a:buClr>
                <a:schemeClr val="dk1"/>
              </a:buClr>
              <a:buSzPct val="100000"/>
              <a:buNone/>
            </a:pPr>
            <a:r>
              <a:rPr lang="fr-FR">
                <a:solidFill>
                  <a:schemeClr val="dk1"/>
                </a:solidFill>
                <a:latin typeface="Calibri"/>
                <a:ea typeface="Calibri"/>
                <a:cs typeface="Calibri"/>
                <a:sym typeface="Calibri"/>
              </a:rPr>
              <a:t>     Meilleure acuité avec correction: sujet amétrope.</a:t>
            </a:r>
            <a:endParaRPr/>
          </a:p>
          <a:p>
            <a:pPr indent="-342900" lvl="0" marL="342900" rtl="0" algn="l">
              <a:spcBef>
                <a:spcPts val="496"/>
              </a:spcBef>
              <a:spcAft>
                <a:spcPts val="0"/>
              </a:spcAft>
              <a:buClr>
                <a:srgbClr val="FF0000"/>
              </a:buClr>
              <a:buSzPct val="100000"/>
              <a:buChar char="•"/>
            </a:pPr>
            <a:r>
              <a:rPr lang="fr-FR">
                <a:solidFill>
                  <a:srgbClr val="FF0000"/>
                </a:solidFill>
                <a:latin typeface="Calibri"/>
                <a:ea typeface="Calibri"/>
                <a:cs typeface="Calibri"/>
                <a:sym typeface="Calibri"/>
              </a:rPr>
              <a:t>d/ myopie</a:t>
            </a:r>
            <a:r>
              <a:rPr lang="fr-FR">
                <a:solidFill>
                  <a:schemeClr val="dk1"/>
                </a:solidFill>
                <a:latin typeface="Calibri"/>
                <a:ea typeface="Calibri"/>
                <a:cs typeface="Calibri"/>
                <a:sym typeface="Calibri"/>
              </a:rPr>
              <a:t>: le globe oculaire trop long et l’image se projette en avant du plan rétinien</a:t>
            </a:r>
            <a:endParaRPr/>
          </a:p>
          <a:p>
            <a:pPr indent="-342900" lvl="0" marL="342900" rtl="0" algn="l">
              <a:spcBef>
                <a:spcPts val="496"/>
              </a:spcBef>
              <a:spcAft>
                <a:spcPts val="0"/>
              </a:spcAft>
              <a:buClr>
                <a:srgbClr val="FF0000"/>
              </a:buClr>
              <a:buSzPct val="100000"/>
              <a:buChar char="•"/>
            </a:pPr>
            <a:r>
              <a:rPr lang="fr-FR">
                <a:solidFill>
                  <a:srgbClr val="FF0000"/>
                </a:solidFill>
                <a:latin typeface="Calibri"/>
                <a:ea typeface="Calibri"/>
                <a:cs typeface="Calibri"/>
                <a:sym typeface="Calibri"/>
              </a:rPr>
              <a:t>e/ hypermétropie: </a:t>
            </a:r>
            <a:r>
              <a:rPr lang="fr-FR">
                <a:solidFill>
                  <a:schemeClr val="dk1"/>
                </a:solidFill>
                <a:latin typeface="Calibri"/>
                <a:ea typeface="Calibri"/>
                <a:cs typeface="Calibri"/>
                <a:sym typeface="Calibri"/>
              </a:rPr>
              <a:t>le globe oculaire est trop court et l’image se projette en arrière du plan rétinien</a:t>
            </a:r>
            <a:endParaRPr/>
          </a:p>
          <a:p>
            <a:pPr indent="-342900" lvl="0" marL="342900" rtl="0" algn="l">
              <a:spcBef>
                <a:spcPts val="496"/>
              </a:spcBef>
              <a:spcAft>
                <a:spcPts val="0"/>
              </a:spcAft>
              <a:buClr>
                <a:srgbClr val="FF0000"/>
              </a:buClr>
              <a:buSzPct val="100000"/>
              <a:buChar char="•"/>
            </a:pPr>
            <a:r>
              <a:rPr lang="fr-FR">
                <a:solidFill>
                  <a:srgbClr val="FF0000"/>
                </a:solidFill>
                <a:latin typeface="Calibri"/>
                <a:ea typeface="Calibri"/>
                <a:cs typeface="Calibri"/>
                <a:sym typeface="Calibri"/>
              </a:rPr>
              <a:t>f/ astigmatisme: </a:t>
            </a:r>
            <a:r>
              <a:rPr lang="fr-FR">
                <a:solidFill>
                  <a:schemeClr val="dk1"/>
                </a:solidFill>
                <a:latin typeface="Calibri"/>
                <a:ea typeface="Calibri"/>
                <a:cs typeface="Calibri"/>
                <a:sym typeface="Calibri"/>
              </a:rPr>
              <a:t>perte de la sphéricité de la cornée</a:t>
            </a:r>
            <a:endParaRPr/>
          </a:p>
          <a:p>
            <a:pPr indent="-342900" lvl="0" marL="342900" rtl="0" algn="l">
              <a:spcBef>
                <a:spcPts val="496"/>
              </a:spcBef>
              <a:spcAft>
                <a:spcPts val="0"/>
              </a:spcAft>
              <a:buClr>
                <a:srgbClr val="FF0000"/>
              </a:buClr>
              <a:buSzPct val="100000"/>
              <a:buChar char="•"/>
            </a:pPr>
            <a:r>
              <a:rPr lang="fr-FR">
                <a:solidFill>
                  <a:srgbClr val="FF0000"/>
                </a:solidFill>
                <a:latin typeface="Calibri"/>
                <a:ea typeface="Calibri"/>
                <a:cs typeface="Calibri"/>
                <a:sym typeface="Calibri"/>
              </a:rPr>
              <a:t>g/ presbytie: </a:t>
            </a:r>
            <a:r>
              <a:rPr lang="fr-FR">
                <a:solidFill>
                  <a:schemeClr val="dk1"/>
                </a:solidFill>
                <a:latin typeface="Calibri"/>
                <a:ea typeface="Calibri"/>
                <a:cs typeface="Calibri"/>
                <a:sym typeface="Calibri"/>
              </a:rPr>
              <a:t>perte de l’acomodation du cristallin (vers 40 ans environs).</a:t>
            </a:r>
            <a:endParaRPr>
              <a:solidFill>
                <a:srgbClr val="FF0000"/>
              </a:solidFill>
            </a:endParaRPr>
          </a:p>
          <a:p>
            <a:pPr indent="-185420" lvl="0" marL="342900" rtl="0" algn="l">
              <a:spcBef>
                <a:spcPts val="496"/>
              </a:spcBef>
              <a:spcAft>
                <a:spcPts val="0"/>
              </a:spcAft>
              <a:buClr>
                <a:schemeClr val="dk1"/>
              </a:buClr>
              <a:buSzPct val="100000"/>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6"/>
          <p:cNvSpPr txBox="1"/>
          <p:nvPr>
            <p:ph type="title"/>
          </p:nvPr>
        </p:nvSpPr>
        <p:spPr>
          <a:xfrm>
            <a:off x="457200" y="274638"/>
            <a:ext cx="8229600" cy="86834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400"/>
              <a:buFont typeface="Times New Roman"/>
              <a:buNone/>
            </a:pPr>
            <a:r>
              <a:rPr lang="fr-FR">
                <a:latin typeface="Times New Roman"/>
                <a:ea typeface="Times New Roman"/>
                <a:cs typeface="Times New Roman"/>
                <a:sym typeface="Times New Roman"/>
              </a:rPr>
              <a:t>Moyens d’exploration</a:t>
            </a:r>
            <a:endParaRPr>
              <a:latin typeface="Times New Roman"/>
              <a:ea typeface="Times New Roman"/>
              <a:cs typeface="Times New Roman"/>
              <a:sym typeface="Times New Roman"/>
            </a:endParaRPr>
          </a:p>
        </p:txBody>
      </p:sp>
      <p:sp>
        <p:nvSpPr>
          <p:cNvPr id="115" name="Google Shape;115;p6"/>
          <p:cNvSpPr txBox="1"/>
          <p:nvPr>
            <p:ph idx="1" type="body"/>
          </p:nvPr>
        </p:nvSpPr>
        <p:spPr>
          <a:xfrm>
            <a:off x="642910" y="1214422"/>
            <a:ext cx="8229600" cy="5643578"/>
          </a:xfrm>
          <a:prstGeom prst="rect">
            <a:avLst/>
          </a:prstGeom>
          <a:solidFill>
            <a:schemeClr val="dk1"/>
          </a:solidFill>
          <a:ln cap="flat" cmpd="sng" w="25400">
            <a:solidFill>
              <a:schemeClr val="dk1"/>
            </a:solidFill>
            <a:prstDash val="solid"/>
            <a:round/>
            <a:headEnd len="sm" w="sm" type="none"/>
            <a:tailEnd len="sm" w="sm" type="none"/>
          </a:ln>
        </p:spPr>
        <p:txBody>
          <a:bodyPr anchorCtr="0" anchor="t" bIns="45700" lIns="91425" spcFirstLastPara="1" rIns="91425" wrap="square" tIns="45700">
            <a:normAutofit fontScale="70000" lnSpcReduction="20000"/>
          </a:bodyPr>
          <a:lstStyle/>
          <a:p>
            <a:pPr indent="-342900" lvl="0" marL="342900" rtl="0" algn="l">
              <a:spcBef>
                <a:spcPts val="0"/>
              </a:spcBef>
              <a:spcAft>
                <a:spcPts val="0"/>
              </a:spcAft>
              <a:buClr>
                <a:srgbClr val="FF0000"/>
              </a:buClr>
              <a:buSzPct val="100000"/>
              <a:buChar char="•"/>
            </a:pPr>
            <a:r>
              <a:rPr lang="fr-FR">
                <a:solidFill>
                  <a:srgbClr val="FF0000"/>
                </a:solidFill>
                <a:latin typeface="Calibri"/>
                <a:ea typeface="Calibri"/>
                <a:cs typeface="Calibri"/>
                <a:sym typeface="Calibri"/>
              </a:rPr>
              <a:t>Etude du reflexe photo moteur</a:t>
            </a:r>
            <a:r>
              <a:rPr lang="fr-FR">
                <a:solidFill>
                  <a:schemeClr val="lt1"/>
                </a:solidFill>
                <a:latin typeface="Calibri"/>
                <a:ea typeface="Calibri"/>
                <a:cs typeface="Calibri"/>
                <a:sym typeface="Calibri"/>
              </a:rPr>
              <a:t>: chez un sujet normal l’éclairement d’un œil entraine un myosis c’est le RPM direct mais du fait de la décussation des fibres pupillo motrices au niveau du chiasma le reflexe est le même du coté opposé c a d un myosis c’est le RPM consensuel.</a:t>
            </a:r>
            <a:endParaRPr/>
          </a:p>
          <a:p>
            <a:pPr indent="-342900" lvl="0" marL="342900" rtl="0" algn="l">
              <a:spcBef>
                <a:spcPts val="448"/>
              </a:spcBef>
              <a:spcAft>
                <a:spcPts val="0"/>
              </a:spcAft>
              <a:buClr>
                <a:srgbClr val="00B050"/>
              </a:buClr>
              <a:buSzPct val="100000"/>
              <a:buChar char="•"/>
            </a:pPr>
            <a:r>
              <a:rPr lang="fr-FR">
                <a:solidFill>
                  <a:srgbClr val="00B050"/>
                </a:solidFill>
                <a:latin typeface="Calibri"/>
                <a:ea typeface="Calibri"/>
                <a:cs typeface="Calibri"/>
                <a:sym typeface="Calibri"/>
              </a:rPr>
              <a:t>Tonométrie</a:t>
            </a:r>
            <a:r>
              <a:rPr lang="fr-FR">
                <a:solidFill>
                  <a:schemeClr val="lt1"/>
                </a:solidFill>
                <a:latin typeface="Calibri"/>
                <a:ea typeface="Calibri"/>
                <a:cs typeface="Calibri"/>
                <a:sym typeface="Calibri"/>
              </a:rPr>
              <a:t>: c’est le mesure de la pression intraoculaire à l’aide d’un tonomètre à air pulsé, le tonus oculaire normal se situe le plus souvent entre 10 et 20 mm de Hg et on parle d’hypertonie quand le tonus est au dessus de 22 mm de Hg.</a:t>
            </a:r>
            <a:endParaRPr/>
          </a:p>
          <a:p>
            <a:pPr indent="-342900" lvl="0" marL="342900" rtl="0" algn="l">
              <a:spcBef>
                <a:spcPts val="448"/>
              </a:spcBef>
              <a:spcAft>
                <a:spcPts val="0"/>
              </a:spcAft>
              <a:buClr>
                <a:srgbClr val="7030A0"/>
              </a:buClr>
              <a:buSzPct val="100000"/>
              <a:buChar char="•"/>
            </a:pPr>
            <a:r>
              <a:rPr lang="fr-FR">
                <a:solidFill>
                  <a:srgbClr val="7030A0"/>
                </a:solidFill>
                <a:latin typeface="Calibri"/>
                <a:ea typeface="Calibri"/>
                <a:cs typeface="Calibri"/>
                <a:sym typeface="Calibri"/>
              </a:rPr>
              <a:t>Le fond d’œil</a:t>
            </a:r>
            <a:r>
              <a:rPr lang="fr-FR">
                <a:solidFill>
                  <a:schemeClr val="lt1"/>
                </a:solidFill>
                <a:latin typeface="Calibri"/>
                <a:ea typeface="Calibri"/>
                <a:cs typeface="Calibri"/>
                <a:sym typeface="Calibri"/>
              </a:rPr>
              <a:t>: il se fait à l’aide d’un ophtalmoscope et vise à explorer le pole postérieur et présente 3 éléments principaux</a:t>
            </a:r>
            <a:endParaRPr/>
          </a:p>
          <a:p>
            <a:pPr indent="-342900" lvl="0" marL="342900" rtl="0" algn="l">
              <a:spcBef>
                <a:spcPts val="448"/>
              </a:spcBef>
              <a:spcAft>
                <a:spcPts val="0"/>
              </a:spcAft>
              <a:buClr>
                <a:schemeClr val="lt1"/>
              </a:buClr>
              <a:buSzPct val="100000"/>
              <a:buChar char="•"/>
            </a:pPr>
            <a:r>
              <a:rPr lang="fr-FR">
                <a:solidFill>
                  <a:schemeClr val="lt1"/>
                </a:solidFill>
                <a:latin typeface="Calibri"/>
                <a:ea typeface="Calibri"/>
                <a:cs typeface="Calibri"/>
                <a:sym typeface="Calibri"/>
              </a:rPr>
              <a:t>a/  </a:t>
            </a:r>
            <a:r>
              <a:rPr lang="fr-FR">
                <a:solidFill>
                  <a:srgbClr val="FF0000"/>
                </a:solidFill>
                <a:latin typeface="Calibri"/>
                <a:ea typeface="Calibri"/>
                <a:cs typeface="Calibri"/>
                <a:sym typeface="Calibri"/>
              </a:rPr>
              <a:t>papille</a:t>
            </a:r>
            <a:r>
              <a:rPr lang="fr-FR">
                <a:solidFill>
                  <a:schemeClr val="lt1"/>
                </a:solidFill>
                <a:latin typeface="Calibri"/>
                <a:ea typeface="Calibri"/>
                <a:cs typeface="Calibri"/>
                <a:sym typeface="Calibri"/>
              </a:rPr>
              <a:t>: qui est la réunion des fibres optiques et correspond à la tête du nerf optique et à la tache aveugle. C’est un disque clair à bords nets présentant une excavation. Au niveau de la papille il y a la veine et l’artère centrale de la rétine.</a:t>
            </a:r>
            <a:endParaRPr/>
          </a:p>
          <a:p>
            <a:pPr indent="-342900" lvl="0" marL="342900" rtl="0" algn="l">
              <a:spcBef>
                <a:spcPts val="448"/>
              </a:spcBef>
              <a:spcAft>
                <a:spcPts val="0"/>
              </a:spcAft>
              <a:buClr>
                <a:schemeClr val="lt1"/>
              </a:buClr>
              <a:buSzPct val="100000"/>
              <a:buChar char="•"/>
            </a:pPr>
            <a:r>
              <a:rPr lang="fr-FR">
                <a:solidFill>
                  <a:schemeClr val="lt1"/>
                </a:solidFill>
                <a:latin typeface="Calibri"/>
                <a:ea typeface="Calibri"/>
                <a:cs typeface="Calibri"/>
                <a:sym typeface="Calibri"/>
              </a:rPr>
              <a:t>b/ </a:t>
            </a:r>
            <a:r>
              <a:rPr lang="fr-FR">
                <a:solidFill>
                  <a:srgbClr val="FF0000"/>
                </a:solidFill>
                <a:latin typeface="Calibri"/>
                <a:ea typeface="Calibri"/>
                <a:cs typeface="Calibri"/>
                <a:sym typeface="Calibri"/>
              </a:rPr>
              <a:t>les vaisseaux rétiniens</a:t>
            </a:r>
            <a:r>
              <a:rPr lang="fr-FR">
                <a:solidFill>
                  <a:schemeClr val="lt1"/>
                </a:solidFill>
                <a:latin typeface="Calibri"/>
                <a:ea typeface="Calibri"/>
                <a:cs typeface="Calibri"/>
                <a:sym typeface="Calibri"/>
              </a:rPr>
              <a:t>, veines et artères rétiniennes</a:t>
            </a:r>
            <a:endParaRPr/>
          </a:p>
          <a:p>
            <a:pPr indent="-342900" lvl="0" marL="342900" rtl="0" algn="l">
              <a:spcBef>
                <a:spcPts val="448"/>
              </a:spcBef>
              <a:spcAft>
                <a:spcPts val="0"/>
              </a:spcAft>
              <a:buClr>
                <a:schemeClr val="lt1"/>
              </a:buClr>
              <a:buSzPct val="100000"/>
              <a:buChar char="•"/>
            </a:pPr>
            <a:r>
              <a:rPr lang="fr-FR">
                <a:solidFill>
                  <a:schemeClr val="lt1"/>
                </a:solidFill>
                <a:latin typeface="Calibri"/>
                <a:ea typeface="Calibri"/>
                <a:cs typeface="Calibri"/>
                <a:sym typeface="Calibri"/>
              </a:rPr>
              <a:t>c/</a:t>
            </a:r>
            <a:r>
              <a:rPr lang="fr-FR">
                <a:solidFill>
                  <a:srgbClr val="FF0000"/>
                </a:solidFill>
                <a:latin typeface="Calibri"/>
                <a:ea typeface="Calibri"/>
                <a:cs typeface="Calibri"/>
                <a:sym typeface="Calibri"/>
              </a:rPr>
              <a:t> la macula</a:t>
            </a:r>
            <a:r>
              <a:rPr lang="fr-FR">
                <a:solidFill>
                  <a:schemeClr val="lt1"/>
                </a:solidFill>
                <a:latin typeface="Calibri"/>
                <a:ea typeface="Calibri"/>
                <a:cs typeface="Calibri"/>
                <a:sym typeface="Calibri"/>
              </a:rPr>
              <a:t>: zone ovalaire située en dehors et à proximité de celle-ci, c’est une région riche en bâtonnets et qui permet la vision des détails </a:t>
            </a:r>
            <a:endParaRPr/>
          </a:p>
          <a:p>
            <a:pPr indent="-200660" lvl="0" marL="342900" rtl="0" algn="l">
              <a:spcBef>
                <a:spcPts val="448"/>
              </a:spcBef>
              <a:spcAft>
                <a:spcPts val="0"/>
              </a:spcAft>
              <a:buClr>
                <a:schemeClr val="dk1"/>
              </a:buClr>
              <a:buSzPct val="100000"/>
              <a:buNone/>
            </a:pPr>
            <a:r>
              <a:t/>
            </a:r>
            <a:endParaRPr/>
          </a:p>
          <a:p>
            <a:pPr indent="-200660" lvl="0" marL="342900" rtl="0" algn="l">
              <a:spcBef>
                <a:spcPts val="448"/>
              </a:spcBef>
              <a:spcAft>
                <a:spcPts val="0"/>
              </a:spcAft>
              <a:buClr>
                <a:schemeClr val="dk1"/>
              </a:buClr>
              <a:buSzPct val="10000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2021-01-19T12:43:13Z</dcterms:created>
  <dc:creator>user</dc:creator>
</cp:coreProperties>
</file>